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81" r:id="rId4"/>
    <p:sldId id="282" r:id="rId5"/>
    <p:sldId id="285" r:id="rId6"/>
    <p:sldId id="292" r:id="rId7"/>
    <p:sldId id="293" r:id="rId8"/>
    <p:sldId id="294" r:id="rId9"/>
    <p:sldId id="279" r:id="rId10"/>
    <p:sldId id="295" r:id="rId11"/>
    <p:sldId id="296" r:id="rId12"/>
    <p:sldId id="297" r:id="rId13"/>
    <p:sldId id="286" r:id="rId14"/>
    <p:sldId id="289" r:id="rId15"/>
    <p:sldId id="290" r:id="rId16"/>
    <p:sldId id="288" r:id="rId17"/>
    <p:sldId id="300" r:id="rId18"/>
    <p:sldId id="298" r:id="rId19"/>
    <p:sldId id="302" r:id="rId20"/>
    <p:sldId id="287" r:id="rId21"/>
    <p:sldId id="303" r:id="rId22"/>
    <p:sldId id="304" r:id="rId23"/>
    <p:sldId id="301" r:id="rId24"/>
    <p:sldId id="299" r:id="rId25"/>
    <p:sldId id="305" r:id="rId26"/>
    <p:sldId id="278" r:id="rId27"/>
  </p:sldIdLst>
  <p:sldSz cx="12192000" cy="6858000"/>
  <p:notesSz cx="6858000" cy="9144000"/>
  <p:embeddedFontLst>
    <p:embeddedFont>
      <p:font typeface="Tw Cen MT Condensed" panose="020B0606020104020203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D1C618-4F2C-4EC7-B845-CC68F28FAA00}">
          <p14:sldIdLst>
            <p14:sldId id="256"/>
            <p14:sldId id="280"/>
            <p14:sldId id="281"/>
            <p14:sldId id="282"/>
            <p14:sldId id="285"/>
          </p14:sldIdLst>
        </p14:section>
        <p14:section name="Day in the Life" id="{CEBF8C87-36B1-467C-8302-D06988BF6640}">
          <p14:sldIdLst>
            <p14:sldId id="292"/>
            <p14:sldId id="293"/>
            <p14:sldId id="294"/>
          </p14:sldIdLst>
        </p14:section>
        <p14:section name="Collaboration" id="{84AB919B-3E41-429E-9ED8-B7597A02D311}">
          <p14:sldIdLst>
            <p14:sldId id="279"/>
            <p14:sldId id="295"/>
            <p14:sldId id="296"/>
            <p14:sldId id="297"/>
          </p14:sldIdLst>
        </p14:section>
        <p14:section name="Software Patterns" id="{F1EDE2F4-1B60-4C78-9A36-6FA8DB88EAF8}">
          <p14:sldIdLst>
            <p14:sldId id="286"/>
            <p14:sldId id="289"/>
            <p14:sldId id="290"/>
            <p14:sldId id="288"/>
            <p14:sldId id="300"/>
            <p14:sldId id="298"/>
            <p14:sldId id="302"/>
          </p14:sldIdLst>
        </p14:section>
        <p14:section name="Software Testing" id="{7941A8B3-9A07-4822-B55F-808B9B1C72CE}">
          <p14:sldIdLst>
            <p14:sldId id="287"/>
            <p14:sldId id="303"/>
            <p14:sldId id="304"/>
            <p14:sldId id="301"/>
            <p14:sldId id="299"/>
          </p14:sldIdLst>
        </p14:section>
        <p14:section name="Open Forum" id="{98E89097-837D-4A96-99D2-A0CE8036204C}">
          <p14:sldIdLst>
            <p14:sldId id="30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5089" autoAdjust="0"/>
  </p:normalViewPr>
  <p:slideViewPr>
    <p:cSldViewPr snapToGrid="0">
      <p:cViewPr>
        <p:scale>
          <a:sx n="50" d="100"/>
          <a:sy n="50" d="100"/>
        </p:scale>
        <p:origin x="120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76ADA-9228-4460-817D-69C1EB8099BC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7D959-F8FC-4C23-A880-C5149A88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1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Associated</a:t>
            </a:r>
            <a:r>
              <a:rPr lang="en-US" baseline="0" dirty="0" smtClean="0"/>
              <a:t> Electric</a:t>
            </a:r>
          </a:p>
          <a:p>
            <a:r>
              <a:rPr lang="en-US" baseline="0" dirty="0" smtClean="0"/>
              <a:t>Based in Springfield Missouri [click to </a:t>
            </a:r>
            <a:r>
              <a:rPr lang="en-US" baseline="0" dirty="0" err="1" smtClean="0"/>
              <a:t>annimate</a:t>
            </a:r>
            <a:r>
              <a:rPr lang="en-US" baseline="0" dirty="0" smtClean="0"/>
              <a:t>], serving one million members or 4 million people in Missouri, Southern Iowa and North Eastern Oklahoma</a:t>
            </a:r>
          </a:p>
          <a:p>
            <a:r>
              <a:rPr lang="en-US" baseline="0" dirty="0" smtClean="0"/>
              <a:t>Own or Operate 2 Coal Fire Generating Stations, 3 Combined Cycle natural gas Plants, 4 simple cycle gas/oil plants.</a:t>
            </a:r>
          </a:p>
          <a:p>
            <a:r>
              <a:rPr lang="en-US" baseline="0" dirty="0" smtClean="0"/>
              <a:t>Hydro Electric power from SPA, 5 wind 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82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https://msdn.microsoft.com/en-us/library/ff649690.aspx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0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https://msdn.microsoft.com/en-us/magazine/cc163739.aspx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2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the most commonly used patterns come from a group known as the “Gang of Four”  if</a:t>
            </a:r>
            <a:r>
              <a:rPr lang="en-US" baseline="0" dirty="0" smtClean="0"/>
              <a:t> you are interested here is there 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56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8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https://msdn.microsoft.com/en-us/library/hh598960.aspx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7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8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4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31-Mar-15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7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fld id="{DC0C4F26-DDD3-4B59-9976-889F83336BBB}" type="datetimeFigureOut">
              <a:rPr lang="en-US" smtClean="0"/>
              <a:pPr/>
              <a:t>31-Mar-15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fld id="{1E04CF5E-E135-4B99-A239-2DC6B51739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5830094"/>
            <a:ext cx="888179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w Cen MT Condensed" panose="020B0606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ff649690.aspx" TargetMode="External"/><Relationship Id="rId2" Type="http://schemas.openxmlformats.org/officeDocument/2006/relationships/hyperlink" Target="http://www.amazon.com/Design-Patterns-Elements-Reusable-Object-Oriented/dp/0201633612/ref=sr_1_1?s=books&amp;ie=UTF8&amp;qid=1427826726&amp;sr=1-1&amp;keywords=design+patter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sdn.microsoft.com/en-us/magazine/cc163739.asp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unit_testing_frameworks" TargetMode="External"/><Relationship Id="rId2" Type="http://schemas.openxmlformats.org/officeDocument/2006/relationships/hyperlink" Target="https://msdn.microsoft.com/en-us/library/hh598960.asp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" y="187816"/>
            <a:ext cx="2558159" cy="1794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71" y="277744"/>
            <a:ext cx="6285453" cy="16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60" y="187816"/>
            <a:ext cx="2535006" cy="1794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09" y="5987329"/>
            <a:ext cx="8185129" cy="6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55693" y="1430196"/>
            <a:ext cx="1947362" cy="910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Tech Faire 8:00-10:00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47356" y="1727660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7832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51834" y="2344937"/>
            <a:ext cx="1947362" cy="232109"/>
          </a:xfrm>
          <a:prstGeom prst="rect">
            <a:avLst/>
          </a:prstGeom>
          <a:pattFill prst="dk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Feedback 10:00-10:30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0456" y="2670155"/>
            <a:ext cx="1947362" cy="64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Division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10:30-11:30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55693" y="3917454"/>
            <a:ext cx="1947362" cy="638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</a:t>
            </a:r>
            <a:r>
              <a:rPr lang="en-US" sz="1200" dirty="0" err="1">
                <a:solidFill>
                  <a:prstClr val="black"/>
                </a:solidFill>
              </a:rPr>
              <a:t>T</a:t>
            </a:r>
            <a:r>
              <a:rPr lang="en-US" sz="1200" dirty="0" err="1" smtClean="0">
                <a:solidFill>
                  <a:prstClr val="black"/>
                </a:solidFill>
              </a:rPr>
              <a:t>acticals</a:t>
            </a:r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1:15-2:00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5603" y="2683743"/>
            <a:ext cx="1934754" cy="2461407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[1W/2W] </a:t>
            </a:r>
          </a:p>
          <a:p>
            <a:r>
              <a:rPr lang="en-US" sz="1200" dirty="0">
                <a:solidFill>
                  <a:prstClr val="black"/>
                </a:solidFill>
              </a:rPr>
              <a:t>Chartered Team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/Project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/Ad-Hoc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1591" y="1421155"/>
            <a:ext cx="1947362" cy="3715541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[2W] O3s 8:00-3:00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7320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7732" y="1726075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8891" y="1726071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1044" y="1968815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17832" y="743178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4220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0608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86995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43379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2519" y="33163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882" y="3784181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1885" y="51451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1257" y="1425440"/>
            <a:ext cx="120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Morning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6:00 - 9:00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179" y="4617762"/>
            <a:ext cx="1330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Afternoon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1:00 - 3:00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869" y="5200084"/>
            <a:ext cx="128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Afternoon</a:t>
            </a:r>
          </a:p>
          <a:p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en-US" sz="1400" dirty="0" smtClean="0">
                <a:solidFill>
                  <a:prstClr val="black"/>
                </a:solidFill>
              </a:rPr>
              <a:t>:00 - 6:00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8681" y="267596"/>
            <a:ext cx="80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Monday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70940" y="267596"/>
            <a:ext cx="78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Tuesday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3284" y="274687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Wednesday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00482" y="267596"/>
            <a:ext cx="86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Thursday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71553" y="26759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Friday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20343" y="468966"/>
            <a:ext cx="156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Planning/Updating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8361" y="470539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Projects / Support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6325" y="476133"/>
            <a:ext cx="101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O3’s/BPRM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1671" y="482018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Projects / 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66652" y="485193"/>
            <a:ext cx="1933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Local Planning/Learning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5405" y="2214646"/>
            <a:ext cx="1944646" cy="543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</a:t>
            </a:r>
            <a:r>
              <a:rPr lang="en-US" sz="1200" dirty="0" err="1" smtClean="0">
                <a:solidFill>
                  <a:prstClr val="black"/>
                </a:solidFill>
              </a:rPr>
              <a:t>Dept</a:t>
            </a:r>
            <a:r>
              <a:rPr lang="en-US" sz="1200" dirty="0" smtClean="0">
                <a:solidFill>
                  <a:prstClr val="black"/>
                </a:solidFill>
              </a:rPr>
              <a:t> Meeting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9:30-10:30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257" y="3309628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Lunch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11:30 - 1:00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1257" y="2758015"/>
            <a:ext cx="116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Morning</a:t>
            </a:r>
          </a:p>
          <a:p>
            <a:r>
              <a:rPr lang="en-US" sz="1400" dirty="0">
                <a:solidFill>
                  <a:prstClr val="black"/>
                </a:solidFill>
              </a:rPr>
              <a:t>9</a:t>
            </a:r>
            <a:r>
              <a:rPr lang="en-US" sz="1400" dirty="0" smtClean="0">
                <a:solidFill>
                  <a:prstClr val="black"/>
                </a:solidFill>
              </a:rPr>
              <a:t>:00 - 11:30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22" y="796401"/>
            <a:ext cx="871195" cy="8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3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667E-6 -2.22222E-6 L -9.16667E-6 0.64167 L 0.14739 0.01111 C 0.147 0.21991 0.14661 0.42847 0.14609 0.63704 L 0.31653 -0.02708 L 0.31523 0.42917 " pathEditMode="relative" ptsTypes="AA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78000" cy="70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496678" cy="70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1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your stuff different from mine?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</a:t>
            </a:r>
            <a:endParaRPr lang="en-US" dirty="0"/>
          </a:p>
        </p:txBody>
      </p:sp>
      <p:pic>
        <p:nvPicPr>
          <p:cNvPr id="2050" name="Picture 2" descr="Ff649690.4058e458-bd54-4597-845e-6f8b1a21cfc3(en-us,PandP.1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3" y="1690688"/>
            <a:ext cx="10920333" cy="382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Inversion of </a:t>
            </a:r>
            <a:r>
              <a:rPr lang="en-US" dirty="0" smtClean="0"/>
              <a:t>Control/Dependency Injection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7" y="2391174"/>
            <a:ext cx="1746245" cy="1746245"/>
          </a:xfrm>
          <a:prstGeom prst="rect">
            <a:avLst/>
          </a:prstGeom>
        </p:spPr>
      </p:pic>
      <p:pic>
        <p:nvPicPr>
          <p:cNvPr id="3076" name="Picture 4" descr="200px-Emblem-person-red.svg.png (200×20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89" y="16906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00px-Emblem-person-grey.svg.png (200×2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086" y="223241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>
            <a:stCxn id="2" idx="1"/>
          </p:cNvCxnSpPr>
          <p:nvPr/>
        </p:nvCxnSpPr>
        <p:spPr>
          <a:xfrm>
            <a:off x="838200" y="1027907"/>
            <a:ext cx="4991497" cy="4472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3"/>
          </p:cNvCxnSpPr>
          <p:nvPr/>
        </p:nvCxnSpPr>
        <p:spPr>
          <a:xfrm flipH="1">
            <a:off x="5829697" y="1027907"/>
            <a:ext cx="5524103" cy="4472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697" y="5500688"/>
            <a:ext cx="0" cy="1223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300" y="4457700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Your Program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5201996" y="3615707"/>
            <a:ext cx="17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“Factory”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9100742" y="4854357"/>
            <a:ext cx="285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Your “Repository”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61693" y="5424312"/>
            <a:ext cx="355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Hey Factory, I need an Outage Repository!</a:t>
            </a:r>
            <a:endParaRPr lang="en-US" sz="3600" dirty="0"/>
          </a:p>
        </p:txBody>
      </p:sp>
      <p:sp>
        <p:nvSpPr>
          <p:cNvPr id="27" name="TextBox 26"/>
          <p:cNvSpPr txBox="1"/>
          <p:nvPr/>
        </p:nvSpPr>
        <p:spPr>
          <a:xfrm>
            <a:off x="6834388" y="1361389"/>
            <a:ext cx="355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Hey Repository, I need you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8749907" y="5474225"/>
            <a:ext cx="355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 need a database first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6961589" y="2895600"/>
            <a:ext cx="1850425" cy="1002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65769" y="3181586"/>
            <a:ext cx="168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SQL Server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9854210" y="4018374"/>
            <a:ext cx="1850425" cy="1002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958390" y="4304360"/>
            <a:ext cx="168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Repository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551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20351 0.142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713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20521 0.1493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63581 -0.0025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97" y="-13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63411 -0.0002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4" grpId="0"/>
      <p:bldP spid="24" grpId="1"/>
      <p:bldP spid="25" grpId="0"/>
      <p:bldP spid="25" grpId="1"/>
      <p:bldP spid="21" grpId="0"/>
      <p:bldP spid="27" grpId="0"/>
      <p:bldP spid="28" grpId="0"/>
      <p:bldP spid="22" grpId="0" animBg="1"/>
      <p:bldP spid="22" grpId="1" animBg="1"/>
      <p:bldP spid="22" grpId="2" animBg="1"/>
      <p:bldP spid="23" grpId="0"/>
      <p:bldP spid="23" grpId="1"/>
      <p:bldP spid="23" grpId="2"/>
      <p:bldP spid="31" grpId="0" animBg="1"/>
      <p:bldP spid="31" grpId="1" animBg="1"/>
      <p:bldP spid="31" grpId="2" animBg="1"/>
      <p:bldP spid="32" grpId="0"/>
      <p:bldP spid="32" grpId="1"/>
      <p:bldP spid="3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2.staticflickr.com/8/7197/6804689564_8a6ff3efff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9966"/>
            <a:ext cx="12192000" cy="78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cx.images-amazon.com/images/I/81gtKoapHF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04" y="470449"/>
            <a:ext cx="5017192" cy="63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Design Patterns (</a:t>
            </a:r>
            <a:r>
              <a:rPr lang="en-US" sz="4800" dirty="0" smtClean="0">
                <a:hlinkClick r:id="rId2"/>
              </a:rPr>
              <a:t>Amazon.com</a:t>
            </a:r>
            <a:r>
              <a:rPr lang="en-US" sz="4800" dirty="0" smtClean="0"/>
              <a:t>)</a:t>
            </a:r>
          </a:p>
          <a:p>
            <a:r>
              <a:rPr lang="en-US" sz="4800" dirty="0" smtClean="0"/>
              <a:t>Repository Pattern (</a:t>
            </a:r>
            <a:r>
              <a:rPr lang="en-US" sz="4800" dirty="0">
                <a:hlinkClick r:id="rId3"/>
              </a:rPr>
              <a:t>https://</a:t>
            </a:r>
            <a:r>
              <a:rPr lang="en-US" sz="4800" dirty="0" smtClean="0">
                <a:hlinkClick r:id="rId3"/>
              </a:rPr>
              <a:t>msdn.microsoft.com/en-us/library/ff649690.aspx</a:t>
            </a:r>
            <a:r>
              <a:rPr lang="en-US" sz="4800" dirty="0" smtClean="0"/>
              <a:t>)</a:t>
            </a:r>
          </a:p>
          <a:p>
            <a:r>
              <a:rPr lang="en-US" sz="4800" dirty="0" smtClean="0"/>
              <a:t>Dependency Injection (</a:t>
            </a:r>
            <a:r>
              <a:rPr lang="en-US" sz="4800" dirty="0">
                <a:hlinkClick r:id="rId4"/>
              </a:rPr>
              <a:t>https://</a:t>
            </a:r>
            <a:r>
              <a:rPr lang="en-US" sz="4800" dirty="0" smtClean="0">
                <a:hlinkClick r:id="rId4"/>
              </a:rPr>
              <a:t>msdn.microsoft.com/en-us/magazine/cc163739.aspx</a:t>
            </a:r>
            <a:r>
              <a:rPr lang="en-US" sz="4800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55693" y="1430196"/>
            <a:ext cx="1947362" cy="910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Tech Faire 8:00-10:00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47356" y="1727660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7832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51834" y="2344937"/>
            <a:ext cx="1947362" cy="232109"/>
          </a:xfrm>
          <a:prstGeom prst="rect">
            <a:avLst/>
          </a:prstGeom>
          <a:pattFill prst="dk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Feedback 10:00-10:30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0456" y="2670155"/>
            <a:ext cx="1947362" cy="64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Division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10:30-11:30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55693" y="3917454"/>
            <a:ext cx="1947362" cy="638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</a:t>
            </a:r>
            <a:r>
              <a:rPr lang="en-US" sz="1200" dirty="0" err="1">
                <a:solidFill>
                  <a:prstClr val="black"/>
                </a:solidFill>
              </a:rPr>
              <a:t>T</a:t>
            </a:r>
            <a:r>
              <a:rPr lang="en-US" sz="1200" dirty="0" err="1" smtClean="0">
                <a:solidFill>
                  <a:prstClr val="black"/>
                </a:solidFill>
              </a:rPr>
              <a:t>acticals</a:t>
            </a:r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1:15-2:00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5603" y="2683743"/>
            <a:ext cx="1934754" cy="2461407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[1W/2W] </a:t>
            </a:r>
          </a:p>
          <a:p>
            <a:r>
              <a:rPr lang="en-US" sz="1200" dirty="0">
                <a:solidFill>
                  <a:prstClr val="black"/>
                </a:solidFill>
              </a:rPr>
              <a:t>Chartered Team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/Project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/Ad-Hoc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1591" y="1421155"/>
            <a:ext cx="1947362" cy="3715541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[2W] O3s 8:00-3:00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7320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7732" y="1726075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8891" y="1726071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1044" y="1968815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17832" y="743178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4220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0608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86995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43379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2519" y="33163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882" y="3784181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1885" y="51451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1257" y="1425440"/>
            <a:ext cx="120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Morning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6:00 - 9:00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179" y="4617762"/>
            <a:ext cx="1330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Afternoon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1:00 - 3:00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869" y="5200084"/>
            <a:ext cx="128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Afternoon</a:t>
            </a:r>
          </a:p>
          <a:p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en-US" sz="1400" dirty="0" smtClean="0">
                <a:solidFill>
                  <a:prstClr val="black"/>
                </a:solidFill>
              </a:rPr>
              <a:t>:00 - 6:00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8681" y="267596"/>
            <a:ext cx="80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Monday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70940" y="267596"/>
            <a:ext cx="78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Tuesday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3284" y="274687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Wednesday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00482" y="267596"/>
            <a:ext cx="86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Thursday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71553" y="26759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Friday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20343" y="468966"/>
            <a:ext cx="156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Planning/Updating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8361" y="470539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Projects / Support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6325" y="476133"/>
            <a:ext cx="101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O3’s/BPRM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1671" y="482018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Projects / 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66652" y="485193"/>
            <a:ext cx="1933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Local Planning/Learning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5405" y="2214646"/>
            <a:ext cx="1944646" cy="543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</a:t>
            </a:r>
            <a:r>
              <a:rPr lang="en-US" sz="1200" dirty="0" err="1" smtClean="0">
                <a:solidFill>
                  <a:prstClr val="black"/>
                </a:solidFill>
              </a:rPr>
              <a:t>Dept</a:t>
            </a:r>
            <a:r>
              <a:rPr lang="en-US" sz="1200" dirty="0" smtClean="0">
                <a:solidFill>
                  <a:prstClr val="black"/>
                </a:solidFill>
              </a:rPr>
              <a:t> Meeting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9:30-10:30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257" y="3309628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Lunch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11:30 - 1:00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1257" y="2758015"/>
            <a:ext cx="116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Morning</a:t>
            </a:r>
          </a:p>
          <a:p>
            <a:r>
              <a:rPr lang="en-US" sz="1400" dirty="0">
                <a:solidFill>
                  <a:prstClr val="black"/>
                </a:solidFill>
              </a:rPr>
              <a:t>9</a:t>
            </a:r>
            <a:r>
              <a:rPr lang="en-US" sz="1400" dirty="0" smtClean="0">
                <a:solidFill>
                  <a:prstClr val="black"/>
                </a:solidFill>
              </a:rPr>
              <a:t>:00 - 11:30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22" y="796401"/>
            <a:ext cx="871195" cy="8711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50" y="756849"/>
            <a:ext cx="871195" cy="8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8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2.70833E-6 0.64167 L 0.14739 0.01088 C 0.14674 0.21968 0.14648 0.42824 0.14583 0.6370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3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667E-6 -2.22222E-6 L -9.16667E-6 0.64167 L 0.14739 0.01111 C 0.147 0.21991 0.14661 0.42847 0.14609 0.63704 L 0.31653 -0.02708 L 0.31523 0.42917 " pathEditMode="relative" ptsTypes="AAAAAA">
                                      <p:cBhvr>
                                        <p:cTn id="19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09792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09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Day in the life of…</a:t>
            </a:r>
          </a:p>
          <a:p>
            <a:r>
              <a:rPr lang="en-US" sz="4000" dirty="0" smtClean="0"/>
              <a:t>Three </a:t>
            </a:r>
            <a:r>
              <a:rPr lang="en-US" sz="4000" dirty="0" smtClean="0"/>
              <a:t>Skills</a:t>
            </a:r>
          </a:p>
          <a:p>
            <a:pPr lvl="1"/>
            <a:r>
              <a:rPr lang="en-US" sz="3600" dirty="0" smtClean="0"/>
              <a:t>Collaboration</a:t>
            </a:r>
          </a:p>
          <a:p>
            <a:pPr lvl="1"/>
            <a:r>
              <a:rPr lang="en-US" sz="3600" dirty="0" smtClean="0"/>
              <a:t>Software </a:t>
            </a:r>
            <a:r>
              <a:rPr lang="en-US" sz="3600" dirty="0" smtClean="0"/>
              <a:t>Patterns</a:t>
            </a:r>
          </a:p>
          <a:p>
            <a:pPr lvl="1"/>
            <a:r>
              <a:rPr lang="en-US" sz="3600" dirty="0" smtClean="0"/>
              <a:t>Software Testing</a:t>
            </a:r>
          </a:p>
          <a:p>
            <a:r>
              <a:rPr lang="en-US" sz="4000" dirty="0" smtClean="0"/>
              <a:t>Open Forum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7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prove to me your stuff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097923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0979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9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MSDN (</a:t>
            </a:r>
            <a:r>
              <a:rPr lang="en-US" sz="4800" dirty="0">
                <a:hlinkClick r:id="rId2"/>
              </a:rPr>
              <a:t>https://</a:t>
            </a:r>
            <a:r>
              <a:rPr lang="en-US" sz="4800" dirty="0" smtClean="0">
                <a:hlinkClick r:id="rId2"/>
              </a:rPr>
              <a:t>msdn.microsoft.com/en-us/library/hh598960.aspx</a:t>
            </a:r>
            <a:r>
              <a:rPr lang="en-US" sz="4800" dirty="0" smtClean="0"/>
              <a:t>)</a:t>
            </a:r>
          </a:p>
          <a:p>
            <a:r>
              <a:rPr lang="en-US" sz="4800" dirty="0">
                <a:hlinkClick r:id="rId3"/>
              </a:rPr>
              <a:t>http://</a:t>
            </a:r>
            <a:r>
              <a:rPr lang="en-US" sz="4800" dirty="0" smtClean="0">
                <a:hlinkClick r:id="rId3"/>
              </a:rPr>
              <a:t>en.wikipedia.org/wiki/List_of_unit_testing_frameworks</a:t>
            </a:r>
            <a:endParaRPr lang="en-US" sz="4800" dirty="0" smtClean="0"/>
          </a:p>
          <a:p>
            <a:r>
              <a:rPr lang="en-US" sz="4800" dirty="0" smtClean="0"/>
              <a:t>There is no right way to unit test, practice is the best way to learn this skill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55693" y="1430196"/>
            <a:ext cx="1947362" cy="910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Tech Faire 8:00-10:00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47356" y="1727660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7832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51834" y="2344937"/>
            <a:ext cx="1947362" cy="232109"/>
          </a:xfrm>
          <a:prstGeom prst="rect">
            <a:avLst/>
          </a:prstGeom>
          <a:pattFill prst="dk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Feedback 10:00-10:30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0456" y="2670155"/>
            <a:ext cx="1947362" cy="64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Division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10:30-11:30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55693" y="3917454"/>
            <a:ext cx="1947362" cy="638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</a:t>
            </a:r>
            <a:r>
              <a:rPr lang="en-US" sz="1200" dirty="0" err="1">
                <a:solidFill>
                  <a:prstClr val="black"/>
                </a:solidFill>
              </a:rPr>
              <a:t>T</a:t>
            </a:r>
            <a:r>
              <a:rPr lang="en-US" sz="1200" dirty="0" err="1" smtClean="0">
                <a:solidFill>
                  <a:prstClr val="black"/>
                </a:solidFill>
              </a:rPr>
              <a:t>acticals</a:t>
            </a:r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1:15-2:00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5603" y="2683743"/>
            <a:ext cx="1934754" cy="2461407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[1W/2W] </a:t>
            </a:r>
          </a:p>
          <a:p>
            <a:r>
              <a:rPr lang="en-US" sz="1200" dirty="0">
                <a:solidFill>
                  <a:prstClr val="black"/>
                </a:solidFill>
              </a:rPr>
              <a:t>Chartered Team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/Project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/Ad-Hoc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1591" y="1421155"/>
            <a:ext cx="1947362" cy="3715541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[2W] O3s 8:00-3:00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7320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7732" y="1726075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8891" y="1726071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1044" y="1968815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17832" y="743178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4220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0608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86995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43379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2519" y="33163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882" y="3784181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1885" y="51451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1257" y="1425440"/>
            <a:ext cx="120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Morning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6:00 - 9:00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179" y="4617762"/>
            <a:ext cx="1330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Afternoon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1:00 - 3:00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869" y="5200084"/>
            <a:ext cx="128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Afternoon</a:t>
            </a:r>
          </a:p>
          <a:p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en-US" sz="1400" dirty="0" smtClean="0">
                <a:solidFill>
                  <a:prstClr val="black"/>
                </a:solidFill>
              </a:rPr>
              <a:t>:00 - 6:00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8681" y="267596"/>
            <a:ext cx="80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Monday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70940" y="267596"/>
            <a:ext cx="78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Tuesday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3284" y="274687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Wednesday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00482" y="267596"/>
            <a:ext cx="86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Thursday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71553" y="26759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Friday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20343" y="468966"/>
            <a:ext cx="156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Planning/Updating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8361" y="470539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Projects / Support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6325" y="476133"/>
            <a:ext cx="101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O3’s/BPRM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1671" y="482018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Projects / 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66652" y="485193"/>
            <a:ext cx="1933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Local Planning/Learning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5405" y="2214646"/>
            <a:ext cx="1944646" cy="543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</a:t>
            </a:r>
            <a:r>
              <a:rPr lang="en-US" sz="1200" dirty="0" err="1" smtClean="0">
                <a:solidFill>
                  <a:prstClr val="black"/>
                </a:solidFill>
              </a:rPr>
              <a:t>Dept</a:t>
            </a:r>
            <a:r>
              <a:rPr lang="en-US" sz="1200" dirty="0" smtClean="0">
                <a:solidFill>
                  <a:prstClr val="black"/>
                </a:solidFill>
              </a:rPr>
              <a:t> Meeting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9:30-10:30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257" y="3309628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Lunch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11:30 - 1:00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1257" y="2758015"/>
            <a:ext cx="116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Morning</a:t>
            </a:r>
          </a:p>
          <a:p>
            <a:r>
              <a:rPr lang="en-US" sz="1400" dirty="0">
                <a:solidFill>
                  <a:prstClr val="black"/>
                </a:solidFill>
              </a:rPr>
              <a:t>9</a:t>
            </a:r>
            <a:r>
              <a:rPr lang="en-US" sz="1400" dirty="0" smtClean="0">
                <a:solidFill>
                  <a:prstClr val="black"/>
                </a:solidFill>
              </a:rPr>
              <a:t>:00 - 11:30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22" y="796401"/>
            <a:ext cx="871195" cy="8711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50" y="756849"/>
            <a:ext cx="871195" cy="8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2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2.70833E-6 0.64167 L 0.14739 0.01088 C 0.14674 0.21968 0.14648 0.42824 0.14583 0.6370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3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667E-6 -2.22222E-6 L -9.16667E-6 0.64167 L 0.14739 0.01111 C 0.147 0.21991 0.14661 0.42847 0.14609 0.63704 L 0.31653 -0.02708 L 0.31523 0.42917 " pathEditMode="relative" ptsTypes="AAAAAA">
                                      <p:cBhvr>
                                        <p:cTn id="19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Intern create a small system in 2011</a:t>
            </a:r>
          </a:p>
          <a:p>
            <a:r>
              <a:rPr lang="en-US" sz="4400" dirty="0" smtClean="0"/>
              <a:t>Utilized daily standups to collaborate </a:t>
            </a:r>
            <a:r>
              <a:rPr lang="en-US" sz="4400" dirty="0"/>
              <a:t>will </a:t>
            </a:r>
            <a:r>
              <a:rPr lang="en-US" sz="4400" dirty="0" smtClean="0"/>
              <a:t>colleagues</a:t>
            </a:r>
          </a:p>
          <a:p>
            <a:r>
              <a:rPr lang="en-US" sz="4400" dirty="0" smtClean="0"/>
              <a:t>Learned Software Patterns used by the team</a:t>
            </a:r>
          </a:p>
          <a:p>
            <a:r>
              <a:rPr lang="en-US" sz="4400" dirty="0" smtClean="0"/>
              <a:t>Used Unit Testing to simulate failures in the program</a:t>
            </a:r>
          </a:p>
          <a:p>
            <a:r>
              <a:rPr lang="en-US" sz="4400" dirty="0" smtClean="0"/>
              <a:t>This program was used by Sr. Managers for 3 Years with zero issues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w Cen MT Condensed" panose="020B0606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smtClean="0"/>
              <a:t>Intern</a:t>
            </a:r>
            <a:r>
              <a:rPr lang="en-US" sz="4400" b="1" dirty="0" smtClean="0"/>
              <a:t> </a:t>
            </a:r>
            <a:r>
              <a:rPr lang="en-US" sz="4400" dirty="0" smtClean="0"/>
              <a:t>create a small system in 2011</a:t>
            </a:r>
          </a:p>
          <a:p>
            <a:r>
              <a:rPr lang="en-US" sz="4400" dirty="0" smtClean="0"/>
              <a:t>Utilized daily standups to </a:t>
            </a:r>
            <a:r>
              <a:rPr lang="en-US" sz="4400" b="1" u="sng" dirty="0" smtClean="0"/>
              <a:t>collaborate</a:t>
            </a:r>
            <a:r>
              <a:rPr lang="en-US" sz="4400" dirty="0" smtClean="0"/>
              <a:t> will colleagues</a:t>
            </a:r>
          </a:p>
          <a:p>
            <a:r>
              <a:rPr lang="en-US" sz="4400" dirty="0" smtClean="0"/>
              <a:t>Learned </a:t>
            </a:r>
            <a:r>
              <a:rPr lang="en-US" sz="4400" b="1" u="sng" dirty="0" smtClean="0"/>
              <a:t>Software Patterns</a:t>
            </a:r>
            <a:r>
              <a:rPr lang="en-US" sz="4400" b="1" dirty="0" smtClean="0"/>
              <a:t> </a:t>
            </a:r>
            <a:r>
              <a:rPr lang="en-US" sz="4400" dirty="0" smtClean="0"/>
              <a:t>used by the team</a:t>
            </a:r>
          </a:p>
          <a:p>
            <a:r>
              <a:rPr lang="en-US" sz="4400" dirty="0" smtClean="0"/>
              <a:t>Used </a:t>
            </a:r>
            <a:r>
              <a:rPr lang="en-US" sz="4400" b="1" u="sng" dirty="0" smtClean="0"/>
              <a:t>Unit Testing</a:t>
            </a:r>
            <a:r>
              <a:rPr lang="en-US" sz="4400" b="1" dirty="0" smtClean="0"/>
              <a:t> </a:t>
            </a:r>
            <a:r>
              <a:rPr lang="en-US" sz="4400" dirty="0" smtClean="0"/>
              <a:t>to simulate failures in the program</a:t>
            </a:r>
          </a:p>
          <a:p>
            <a:r>
              <a:rPr lang="en-US" sz="4400" dirty="0" smtClean="0"/>
              <a:t>This program was used by Sr. Managers for </a:t>
            </a:r>
            <a:r>
              <a:rPr lang="en-US" sz="4400" b="1" u="sng" dirty="0" smtClean="0"/>
              <a:t>3 Years</a:t>
            </a:r>
            <a:r>
              <a:rPr lang="en-US" sz="4400" b="1" dirty="0" smtClean="0"/>
              <a:t> </a:t>
            </a:r>
            <a:r>
              <a:rPr lang="en-US" sz="4400" dirty="0" smtClean="0"/>
              <a:t>with zero issues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7172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" y="187816"/>
            <a:ext cx="2558159" cy="1794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60" y="187816"/>
            <a:ext cx="2535006" cy="1794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71" y="277744"/>
            <a:ext cx="6285453" cy="1614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09" y="5987329"/>
            <a:ext cx="8185129" cy="6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</a:t>
            </a:r>
            <a:r>
              <a:rPr lang="en-US" dirty="0"/>
              <a:t>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7029450" cy="5272088"/>
          </a:xfrm>
          <a:prstGeom prst="rect">
            <a:avLst/>
          </a:prstGeom>
        </p:spPr>
      </p:pic>
      <p:pic>
        <p:nvPicPr>
          <p:cNvPr id="14338" name="Picture 2" descr="John Mo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8100"/>
            <a:ext cx="42481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6572"/>
          <a:stretch/>
        </p:blipFill>
        <p:spPr>
          <a:xfrm>
            <a:off x="4248150" y="4700588"/>
            <a:ext cx="4386255" cy="2517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0"/>
            <a:ext cx="5162550" cy="76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1" y="967389"/>
            <a:ext cx="5523274" cy="56384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25422" y="277969"/>
            <a:ext cx="3860083" cy="6096000"/>
            <a:chOff x="7825422" y="277969"/>
            <a:chExt cx="3860083" cy="6096000"/>
          </a:xfrm>
        </p:grpSpPr>
        <p:pic>
          <p:nvPicPr>
            <p:cNvPr id="8" name="Picture 5" descr="C:\Users\agentorange1537\Desktop\DesignFixionFiles\images\DesignFixion_Slide2_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422" y="277969"/>
              <a:ext cx="3857625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C:\Users\agentorange1537\Desktop\DesignFixionFiles\images\DesignFixion_Slide2_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8555" y="2221069"/>
              <a:ext cx="226695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76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that you are an entry level software developer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a true story of an actual intern and CIS student from Missouri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7" y="356712"/>
            <a:ext cx="3138765" cy="4680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06" y="2065437"/>
            <a:ext cx="3375157" cy="248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8" y="1570893"/>
            <a:ext cx="3692769" cy="3692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4679" y="5427785"/>
            <a:ext cx="5848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Happy Managers!</a:t>
            </a:r>
            <a:endParaRPr lang="en-US" sz="4400" dirty="0"/>
          </a:p>
        </p:txBody>
      </p:sp>
      <p:sp>
        <p:nvSpPr>
          <p:cNvPr id="9" name="&quot;No&quot; Symbol 8"/>
          <p:cNvSpPr/>
          <p:nvPr/>
        </p:nvSpPr>
        <p:spPr>
          <a:xfrm>
            <a:off x="4463017" y="1247149"/>
            <a:ext cx="3757246" cy="3739662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4679" y="5427785"/>
            <a:ext cx="5848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“Outage” = Grumpy Managers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6" y="1533222"/>
            <a:ext cx="3730439" cy="37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all outage records into SharePoint as they happen at our Power Plants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Read from outage system of record</a:t>
            </a:r>
          </a:p>
          <a:p>
            <a:r>
              <a:rPr lang="en-US" sz="5400" dirty="0" smtClean="0"/>
              <a:t>Write data to SharePoint</a:t>
            </a:r>
          </a:p>
          <a:p>
            <a:r>
              <a:rPr lang="en-US" sz="5400" dirty="0" smtClean="0"/>
              <a:t>Record the record in a database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83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55693" y="1430196"/>
            <a:ext cx="1947362" cy="910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Tech Faire 8:00-10:00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47356" y="1727660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7832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51834" y="2344937"/>
            <a:ext cx="1947362" cy="232109"/>
          </a:xfrm>
          <a:prstGeom prst="rect">
            <a:avLst/>
          </a:prstGeom>
          <a:pattFill prst="dk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[3W] Feedback 10:00-10:30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0456" y="2670155"/>
            <a:ext cx="1947362" cy="64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Division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10:30-11:30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55693" y="3917454"/>
            <a:ext cx="1947362" cy="638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</a:t>
            </a:r>
            <a:r>
              <a:rPr lang="en-US" sz="1200" dirty="0" err="1">
                <a:solidFill>
                  <a:prstClr val="black"/>
                </a:solidFill>
              </a:rPr>
              <a:t>T</a:t>
            </a:r>
            <a:r>
              <a:rPr lang="en-US" sz="1200" dirty="0" err="1" smtClean="0">
                <a:solidFill>
                  <a:prstClr val="black"/>
                </a:solidFill>
              </a:rPr>
              <a:t>acticals</a:t>
            </a:r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1:15-2:00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5603" y="2683743"/>
            <a:ext cx="1934754" cy="2461407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>
              <a:solidFill>
                <a:prstClr val="black"/>
              </a:solidFill>
            </a:endParaRP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[1W/2W] </a:t>
            </a:r>
          </a:p>
          <a:p>
            <a:r>
              <a:rPr lang="en-US" sz="1200" dirty="0">
                <a:solidFill>
                  <a:prstClr val="black"/>
                </a:solidFill>
              </a:rPr>
              <a:t>Chartered Team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/Project Meetings</a:t>
            </a:r>
          </a:p>
          <a:p>
            <a:r>
              <a:rPr lang="en-US" sz="1200" dirty="0">
                <a:solidFill>
                  <a:prstClr val="black"/>
                </a:solidFill>
              </a:rPr>
              <a:t>/Ad-Hoc Meetings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1591" y="1421155"/>
            <a:ext cx="1947362" cy="3715541"/>
          </a:xfrm>
          <a:prstGeom prst="rect">
            <a:avLst/>
          </a:prstGeom>
          <a:pattFill prst="dkHorz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[2W] O3s 8:00-3:00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7320" y="1722529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7732" y="1726075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8891" y="1726071"/>
            <a:ext cx="1947362" cy="487157"/>
          </a:xfrm>
          <a:prstGeom prst="rect">
            <a:avLst/>
          </a:prstGeom>
          <a:pattFill prst="narVert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[1W] Team Standups 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8:30-9:30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1044" y="1968815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17832" y="743178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74220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0608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86995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43379" y="743177"/>
            <a:ext cx="1952525" cy="56424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22519" y="33163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882" y="3784181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1885" y="5145150"/>
            <a:ext cx="115875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1257" y="1425440"/>
            <a:ext cx="120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Morning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6:00 - 9:00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179" y="4617762"/>
            <a:ext cx="1330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Early Afternoon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1:00 - 3:00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869" y="5200084"/>
            <a:ext cx="128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Afternoon</a:t>
            </a:r>
          </a:p>
          <a:p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en-US" sz="1400" dirty="0" smtClean="0">
                <a:solidFill>
                  <a:prstClr val="black"/>
                </a:solidFill>
              </a:rPr>
              <a:t>:00 - 6:00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8681" y="267596"/>
            <a:ext cx="80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Monday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70940" y="267596"/>
            <a:ext cx="78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Tuesday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3284" y="274687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Wednesday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00482" y="267596"/>
            <a:ext cx="865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Thursday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571553" y="26759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Friday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20343" y="468966"/>
            <a:ext cx="156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Planning/Updating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8361" y="470539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Projects / Support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6325" y="476133"/>
            <a:ext cx="101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O3’s/BPRM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1671" y="482018"/>
            <a:ext cx="1504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Projects / Support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66652" y="485193"/>
            <a:ext cx="1933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Local Planning/Learning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25405" y="2214646"/>
            <a:ext cx="1944646" cy="543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prstClr val="black"/>
                </a:solidFill>
              </a:rPr>
              <a:t>[4W] </a:t>
            </a:r>
            <a:r>
              <a:rPr lang="en-US" sz="1200" dirty="0" err="1" smtClean="0">
                <a:solidFill>
                  <a:prstClr val="black"/>
                </a:solidFill>
              </a:rPr>
              <a:t>Dept</a:t>
            </a:r>
            <a:r>
              <a:rPr lang="en-US" sz="1200" dirty="0" smtClean="0">
                <a:solidFill>
                  <a:prstClr val="black"/>
                </a:solidFill>
              </a:rPr>
              <a:t> Meeting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9:30-10:30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257" y="3309628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Lunch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11:30 - 1:00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1257" y="2758015"/>
            <a:ext cx="116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Late Morning</a:t>
            </a:r>
          </a:p>
          <a:p>
            <a:r>
              <a:rPr lang="en-US" sz="1400" dirty="0">
                <a:solidFill>
                  <a:prstClr val="black"/>
                </a:solidFill>
              </a:rPr>
              <a:t>9</a:t>
            </a:r>
            <a:r>
              <a:rPr lang="en-US" sz="1400" dirty="0" smtClean="0">
                <a:solidFill>
                  <a:prstClr val="black"/>
                </a:solidFill>
              </a:rPr>
              <a:t>:00 - 11:30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22" y="796401"/>
            <a:ext cx="871195" cy="8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34218 3.7037E-7 C 0.49557 3.7037E-7 0.68463 0.11921 0.68463 0.21643 L 0.68463 0.43287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2" y="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nergy Systems Fonts">
      <a:majorFont>
        <a:latin typeface="Tw Cen MT Condensed Extra Bold"/>
        <a:ea typeface=""/>
        <a:cs typeface=""/>
      </a:majorFont>
      <a:minorFont>
        <a:latin typeface="Tw Cen MT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829</Words>
  <Application>Microsoft Office PowerPoint</Application>
  <PresentationFormat>Widescreen</PresentationFormat>
  <Paragraphs>256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Tw Cen MT Condensed</vt:lpstr>
      <vt:lpstr>Calibri</vt:lpstr>
      <vt:lpstr>Office Theme</vt:lpstr>
      <vt:lpstr>PowerPoint Presentation</vt:lpstr>
      <vt:lpstr>Agenda</vt:lpstr>
      <vt:lpstr>Who am I?</vt:lpstr>
      <vt:lpstr>PowerPoint Presentation</vt:lpstr>
      <vt:lpstr>PowerPoint Presentation</vt:lpstr>
      <vt:lpstr>Imagine that you are an entry level software developer</vt:lpstr>
      <vt:lpstr>PowerPoint Presentation</vt:lpstr>
      <vt:lpstr>Import all outage records into SharePoint as they happen at our Power Plants</vt:lpstr>
      <vt:lpstr>PowerPoint Presentation</vt:lpstr>
      <vt:lpstr>PowerPoint Presentation</vt:lpstr>
      <vt:lpstr>PowerPoint Presentation</vt:lpstr>
      <vt:lpstr>PowerPoint Presentation</vt:lpstr>
      <vt:lpstr>Software Patterns</vt:lpstr>
      <vt:lpstr>Repository Pattern</vt:lpstr>
      <vt:lpstr>Inversion of Control/Dependency Injection</vt:lpstr>
      <vt:lpstr>PowerPoint Presentation</vt:lpstr>
      <vt:lpstr>Suggested Reading</vt:lpstr>
      <vt:lpstr>PowerPoint Presentation</vt:lpstr>
      <vt:lpstr>PowerPoint Presentation</vt:lpstr>
      <vt:lpstr>Unit Testing</vt:lpstr>
      <vt:lpstr>PowerPoint Presentation</vt:lpstr>
      <vt:lpstr>PowerPoint Presentation</vt:lpstr>
      <vt:lpstr>Suggested Reading</vt:lpstr>
      <vt:lpstr>PowerPoint Presentation</vt:lpstr>
      <vt:lpstr>Summary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Lazzaro, Chris</dc:creator>
  <cp:lastModifiedBy>Moore, John</cp:lastModifiedBy>
  <cp:revision>79</cp:revision>
  <dcterms:created xsi:type="dcterms:W3CDTF">2013-10-31T23:24:40Z</dcterms:created>
  <dcterms:modified xsi:type="dcterms:W3CDTF">2015-03-31T20:08:41Z</dcterms:modified>
</cp:coreProperties>
</file>